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0" autoAdjust="0"/>
    <p:restoredTop sz="94291" autoAdjust="0"/>
  </p:normalViewPr>
  <p:slideViewPr>
    <p:cSldViewPr snapToGrid="0">
      <p:cViewPr varScale="1">
        <p:scale>
          <a:sx n="16" d="100"/>
          <a:sy n="16" d="100"/>
        </p:scale>
        <p:origin x="1092" y="54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7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endParaRPr lang="en-US" sz="1200" dirty="0">
              <a:solidFill>
                <a:prstClr val="white">
                  <a:lumMod val="50000"/>
                </a:prstClr>
              </a:solidFill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54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0" y="990600"/>
            <a:ext cx="31089600" cy="25145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6400800" y="3588603"/>
            <a:ext cx="31089600" cy="830997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5852160"/>
            <a:ext cx="12801600" cy="1219200"/>
          </a:xfrm>
          <a:prstGeom prst="round1Rect">
            <a:avLst/>
          </a:prstGeom>
          <a:solidFill>
            <a:schemeClr val="accent2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9" name="Content Placeholder 17"/>
          <p:cNvSpPr>
            <a:spLocks noGrp="1"/>
          </p:cNvSpPr>
          <p:nvPr>
            <p:ph sz="quarter" idx="24" hasCustomPrompt="1"/>
          </p:nvPr>
        </p:nvSpPr>
        <p:spPr>
          <a:xfrm>
            <a:off x="1143000" y="7071360"/>
            <a:ext cx="12801600" cy="6858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15032736"/>
            <a:ext cx="12801600" cy="1219200"/>
          </a:xfrm>
          <a:prstGeom prst="round1Rect">
            <a:avLst/>
          </a:prstGeom>
          <a:solidFill>
            <a:schemeClr val="accent3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143000" y="16251936"/>
            <a:ext cx="12801600" cy="9088165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25831800"/>
            <a:ext cx="12801600" cy="1219200"/>
          </a:xfrm>
          <a:prstGeom prst="round1Rect">
            <a:avLst/>
          </a:prstGeom>
          <a:solidFill>
            <a:schemeClr val="accent4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14300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5544800" y="5852160"/>
            <a:ext cx="12801600" cy="1219200"/>
          </a:xfrm>
          <a:prstGeom prst="round1Rect">
            <a:avLst/>
          </a:prstGeom>
          <a:solidFill>
            <a:schemeClr val="accent5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5544800" y="7071360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5544800" y="11948160"/>
            <a:ext cx="12801600" cy="6172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3" name="Content Placeholder 17"/>
          <p:cNvSpPr>
            <a:spLocks noGrp="1"/>
          </p:cNvSpPr>
          <p:nvPr>
            <p:ph sz="quarter" idx="28" hasCustomPrompt="1"/>
          </p:nvPr>
        </p:nvSpPr>
        <p:spPr>
          <a:xfrm>
            <a:off x="15544800" y="23469600"/>
            <a:ext cx="12801600" cy="1752600"/>
          </a:xfrm>
        </p:spPr>
        <p:txBody>
          <a:bodyPr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5544800" y="25831800"/>
            <a:ext cx="12801600" cy="12192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554480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9900880" y="5852160"/>
            <a:ext cx="12801600" cy="12192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9900880" y="7071360"/>
            <a:ext cx="12801600" cy="7315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9900880" y="15837408"/>
            <a:ext cx="12801600" cy="7315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9900880" y="25831800"/>
            <a:ext cx="12801600" cy="1219200"/>
          </a:xfrm>
          <a:prstGeom prst="round1Rect">
            <a:avLst/>
          </a:prstGeom>
          <a:solidFill>
            <a:schemeClr val="accent1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990088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168" userDrawn="1">
          <p15:clr>
            <a:srgbClr val="A4A3A4"/>
          </p15:clr>
        </p15:guide>
        <p15:guide id="2" pos="1848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invGray">
          <a:xfrm>
            <a:off x="0" y="0"/>
            <a:ext cx="43891200" cy="5029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400800" y="990600"/>
            <a:ext cx="31089600" cy="25145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0" y="6019800"/>
            <a:ext cx="3108960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18520" y="32114698"/>
            <a:ext cx="2185416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7268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8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8FB6EC6-3968-214F-9D8C-E59CC110B3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5880"/>
            <a:ext cx="43883361" cy="3292428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313845" y="5906117"/>
            <a:ext cx="12801600" cy="1219200"/>
          </a:xfrm>
          <a:solidFill>
            <a:srgbClr val="92D050"/>
          </a:solidFill>
        </p:spPr>
        <p:txBody>
          <a:bodyPr/>
          <a:lstStyle/>
          <a:p>
            <a:r>
              <a:rPr lang="en-US" sz="7200" b="1" dirty="0">
                <a:latin typeface="+mn-lt"/>
              </a:rPr>
              <a:t>abstract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4"/>
          </p:nvPr>
        </p:nvSpPr>
        <p:spPr>
          <a:xfrm>
            <a:off x="1041933" y="7213201"/>
            <a:ext cx="12801600" cy="10854060"/>
          </a:xfrm>
        </p:spPr>
        <p:txBody>
          <a:bodyPr>
            <a:normAutofit/>
          </a:bodyPr>
          <a:lstStyle/>
          <a:p>
            <a:r>
              <a:rPr lang="en-GB" sz="5400" dirty="0"/>
              <a:t>A 36/female with (R) Breast CA pT3N0M0 stage IIB was receiving Radiotherapy </a:t>
            </a:r>
          </a:p>
          <a:p>
            <a:r>
              <a:rPr lang="en-GB" sz="5400" dirty="0"/>
              <a:t>At 26Gy of 50 Gy, she reported loss of smell, fevers, dry cough and shortness of breath</a:t>
            </a:r>
          </a:p>
          <a:p>
            <a:r>
              <a:rPr lang="en-GB" sz="5400" dirty="0"/>
              <a:t>A COVID PCR test was POSITIVE, she was hospitalized with COVID Pneumonia</a:t>
            </a:r>
          </a:p>
          <a:p>
            <a:r>
              <a:rPr lang="en-GB" sz="5400" dirty="0"/>
              <a:t>Several guidelines recommend to resume radiotherapy after 14 days from recovery</a:t>
            </a:r>
          </a:p>
          <a:p>
            <a:r>
              <a:rPr lang="en-GB" sz="5400" dirty="0"/>
              <a:t>Hypofractionation reduces treatment duration, and should be prioritized in the COVID era.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348740" y="18217736"/>
            <a:ext cx="12801600" cy="1219200"/>
          </a:xfrm>
          <a:solidFill>
            <a:srgbClr val="7030A0"/>
          </a:solidFill>
        </p:spPr>
        <p:txBody>
          <a:bodyPr/>
          <a:lstStyle/>
          <a:p>
            <a:r>
              <a:rPr lang="en-US" b="1" dirty="0">
                <a:latin typeface="+mn-lt"/>
              </a:rPr>
              <a:t>background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5"/>
          </p:nvPr>
        </p:nvSpPr>
        <p:spPr>
          <a:xfrm>
            <a:off x="1188720" y="19587411"/>
            <a:ext cx="12801600" cy="6152144"/>
          </a:xfrm>
        </p:spPr>
        <p:txBody>
          <a:bodyPr>
            <a:normAutofit/>
          </a:bodyPr>
          <a:lstStyle/>
          <a:p>
            <a:r>
              <a:rPr lang="en-GB" sz="5400" dirty="0"/>
              <a:t>COVID-19 diagnosis in a cancer patient represents a growing therapeutic dilemma.</a:t>
            </a:r>
            <a:endParaRPr lang="en-US" sz="5400" dirty="0"/>
          </a:p>
          <a:p>
            <a:r>
              <a:rPr lang="en-GB" sz="5400" dirty="0"/>
              <a:t>We present a case of symptomatic COVID-19 in a young female receiving conventional regimen of adjuvant radiotherapy for breast cancer</a:t>
            </a:r>
            <a:endParaRPr lang="en-US" sz="24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1143000" y="25831797"/>
            <a:ext cx="12801600" cy="1219200"/>
          </a:xfrm>
          <a:solidFill>
            <a:srgbClr val="92D050"/>
          </a:solidFill>
        </p:spPr>
        <p:txBody>
          <a:bodyPr/>
          <a:lstStyle/>
          <a:p>
            <a:r>
              <a:rPr lang="en-US" b="1" dirty="0">
                <a:latin typeface="+mn-lt"/>
              </a:rPr>
              <a:t>objective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6"/>
          </p:nvPr>
        </p:nvSpPr>
        <p:spPr>
          <a:xfrm>
            <a:off x="1143000" y="27201472"/>
            <a:ext cx="12801600" cy="4572000"/>
          </a:xfrm>
        </p:spPr>
        <p:txBody>
          <a:bodyPr>
            <a:normAutofit/>
          </a:bodyPr>
          <a:lstStyle/>
          <a:p>
            <a:r>
              <a:rPr lang="en-GB" sz="5400" dirty="0"/>
              <a:t>To explore therapeutic options of handling radiotherapy interruptions related to COVID infection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15499080" y="5906117"/>
            <a:ext cx="12801600" cy="1219200"/>
          </a:xfrm>
          <a:solidFill>
            <a:srgbClr val="00B050"/>
          </a:solidFill>
        </p:spPr>
        <p:txBody>
          <a:bodyPr/>
          <a:lstStyle/>
          <a:p>
            <a:r>
              <a:rPr lang="en-US" b="1" dirty="0">
                <a:latin typeface="+mn-lt"/>
              </a:rPr>
              <a:t>CASE REPORT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7"/>
          </p:nvPr>
        </p:nvSpPr>
        <p:spPr>
          <a:xfrm>
            <a:off x="15499080" y="7213199"/>
            <a:ext cx="12801600" cy="18486121"/>
          </a:xfrm>
        </p:spPr>
        <p:txBody>
          <a:bodyPr>
            <a:normAutofit/>
          </a:bodyPr>
          <a:lstStyle/>
          <a:p>
            <a:r>
              <a:rPr lang="en-GB" sz="5400" dirty="0"/>
              <a:t>We report a 36 years old female, with Right breast, invasive ductal carcinoma pT3N0M0 stage IIB, hormone receptor (ER/PR) positive and Her2neu positive disease, managed with </a:t>
            </a:r>
          </a:p>
          <a:p>
            <a:r>
              <a:rPr lang="en-GB" sz="5400" dirty="0"/>
              <a:t>Right breast, modified radical mastectomy, adjuvant chemotherapy, and scheduled for </a:t>
            </a:r>
          </a:p>
          <a:p>
            <a:r>
              <a:rPr lang="en-GB" sz="5400" dirty="0"/>
              <a:t>Adjuvant radiotherapy to the right chest wall, axilla and supraclavicular field with 50 Gy in 25 fractions at 2 Gy per fraction. </a:t>
            </a:r>
          </a:p>
          <a:p>
            <a:r>
              <a:rPr lang="en-GB" sz="5400" dirty="0"/>
              <a:t>After 26 Gy, she reported loss of smell, fevers, dry cough and  shortness of breath for 5 days</a:t>
            </a:r>
          </a:p>
          <a:p>
            <a:r>
              <a:rPr lang="en-GB" sz="5400" dirty="0"/>
              <a:t>She reported no headache or diarrhoea, or sore throat or change in mental status. </a:t>
            </a:r>
          </a:p>
          <a:p>
            <a:r>
              <a:rPr lang="en-GB" sz="5400" dirty="0"/>
              <a:t>Clinically, temperature of 39</a:t>
            </a:r>
            <a:r>
              <a:rPr lang="en-GB" sz="5400" baseline="30000" dirty="0"/>
              <a:t>o</a:t>
            </a:r>
            <a:r>
              <a:rPr lang="en-GB" sz="5400" dirty="0"/>
              <a:t>C, heart rate of 120 bpm and respiratory rate of 28bpm. </a:t>
            </a:r>
          </a:p>
          <a:p>
            <a:r>
              <a:rPr lang="en-GB" sz="5400" dirty="0"/>
              <a:t>A COVID PCR test was POSITIVE,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9"/>
          </p:nvPr>
        </p:nvSpPr>
        <p:spPr>
          <a:xfrm>
            <a:off x="15499080" y="25831797"/>
            <a:ext cx="12801600" cy="1219200"/>
          </a:xfrm>
          <a:solidFill>
            <a:srgbClr val="00B050"/>
          </a:solidFill>
        </p:spPr>
        <p:txBody>
          <a:bodyPr/>
          <a:lstStyle/>
          <a:p>
            <a:r>
              <a:rPr lang="en-US" b="1" dirty="0">
                <a:latin typeface="+mn-lt"/>
              </a:rPr>
              <a:t>interventions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30"/>
          </p:nvPr>
        </p:nvSpPr>
        <p:spPr>
          <a:xfrm>
            <a:off x="15544800" y="27393977"/>
            <a:ext cx="12801600" cy="4572000"/>
          </a:xfrm>
        </p:spPr>
        <p:txBody>
          <a:bodyPr>
            <a:normAutofit/>
          </a:bodyPr>
          <a:lstStyle/>
          <a:p>
            <a:r>
              <a:rPr lang="en-GB" sz="5400" dirty="0"/>
              <a:t>Radiotherapy was interrupted immediately</a:t>
            </a:r>
          </a:p>
          <a:p>
            <a:r>
              <a:rPr lang="en-GB" sz="5400" dirty="0"/>
              <a:t>Endocrine therapy with tamoxifen was started, and supportive treatment</a:t>
            </a:r>
            <a:endParaRPr lang="en-US" sz="5400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1"/>
          </p:nvPr>
        </p:nvSpPr>
        <p:spPr>
          <a:xfrm>
            <a:off x="29900880" y="6004029"/>
            <a:ext cx="12801600" cy="1219200"/>
          </a:xfrm>
          <a:solidFill>
            <a:srgbClr val="92D050"/>
          </a:solidFill>
        </p:spPr>
        <p:txBody>
          <a:bodyPr/>
          <a:lstStyle/>
          <a:p>
            <a:r>
              <a:rPr lang="en-US" b="1" dirty="0">
                <a:latin typeface="+mn-lt"/>
              </a:rPr>
              <a:t>DISCUSSION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4"/>
          </p:nvPr>
        </p:nvSpPr>
        <p:spPr>
          <a:xfrm>
            <a:off x="29946602" y="25739555"/>
            <a:ext cx="12801600" cy="1219200"/>
          </a:xfrm>
          <a:solidFill>
            <a:srgbClr val="92D050"/>
          </a:solidFill>
        </p:spPr>
        <p:txBody>
          <a:bodyPr/>
          <a:lstStyle/>
          <a:p>
            <a:r>
              <a:rPr lang="en-US" b="1" dirty="0">
                <a:latin typeface="+mn-lt"/>
              </a:rPr>
              <a:t>conclusions</a:t>
            </a:r>
          </a:p>
        </p:txBody>
      </p:sp>
      <p:sp>
        <p:nvSpPr>
          <p:cNvPr id="22" name="Content Placeholder 21"/>
          <p:cNvSpPr>
            <a:spLocks noGrp="1"/>
          </p:cNvSpPr>
          <p:nvPr>
            <p:ph sz="quarter" idx="35"/>
          </p:nvPr>
        </p:nvSpPr>
        <p:spPr>
          <a:xfrm>
            <a:off x="29862379" y="27241500"/>
            <a:ext cx="12801600" cy="4572000"/>
          </a:xfrm>
        </p:spPr>
        <p:txBody>
          <a:bodyPr>
            <a:normAutofit/>
          </a:bodyPr>
          <a:lstStyle/>
          <a:p>
            <a:r>
              <a:rPr lang="en-GB" sz="5400" dirty="0"/>
              <a:t>Hypofractionation reduces treatment duration, without compromising outcomes for patients with breast cancer, and should be prioritized in the COVID era</a:t>
            </a:r>
            <a:endParaRPr lang="en-US" sz="5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073A18B-0B4A-4D62-B3B4-B364460B54E0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29900880" y="7213200"/>
            <a:ext cx="12801600" cy="18486120"/>
          </a:xfrm>
        </p:spPr>
        <p:txBody>
          <a:bodyPr>
            <a:normAutofit/>
          </a:bodyPr>
          <a:lstStyle/>
          <a:p>
            <a:r>
              <a:rPr lang="en-GB" sz="5400" dirty="0"/>
              <a:t>Adjuvant radiotherapy  decreases risk of recurrence and improves survival. </a:t>
            </a:r>
          </a:p>
          <a:p>
            <a:r>
              <a:rPr lang="en-GB" sz="5400" dirty="0"/>
              <a:t>The adverse risk factors are young age at diagnosis (&lt;40 years), and symptomatic COVID-19 during radiation therapy. </a:t>
            </a:r>
          </a:p>
          <a:p>
            <a:r>
              <a:rPr lang="en-GB" sz="5400" dirty="0"/>
              <a:t>Favourable factors were luminal-A molecular portrait, absence of Her2neu expression, and negative margins. </a:t>
            </a:r>
          </a:p>
          <a:p>
            <a:r>
              <a:rPr lang="en-GB" sz="5400" dirty="0"/>
              <a:t>Hypofractionation is a preferred approach to reduce the frequency of hospital visits .</a:t>
            </a:r>
          </a:p>
          <a:p>
            <a:r>
              <a:rPr lang="en-GB" sz="5400" dirty="0"/>
              <a:t>Several guidelines recommend to resume radiotherapy after 14 days from recovery</a:t>
            </a:r>
          </a:p>
          <a:p>
            <a:r>
              <a:rPr lang="en-GB" sz="5400" dirty="0"/>
              <a:t>Upon recovery, radiotherapy options are hypofractionation, and  adjusting Time/Dose/fractionation using radiobiology BED, and EQD2. </a:t>
            </a:r>
            <a:endParaRPr lang="en-ZA" sz="5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6B18B6B-98B7-412D-A9C2-5CBC03296927}"/>
              </a:ext>
            </a:extLst>
          </p:cNvPr>
          <p:cNvSpPr txBox="1"/>
          <p:nvPr/>
        </p:nvSpPr>
        <p:spPr>
          <a:xfrm>
            <a:off x="1620806" y="3332648"/>
            <a:ext cx="4156253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b="1" dirty="0">
                <a:solidFill>
                  <a:srgbClr val="002060"/>
                </a:solidFill>
              </a:rPr>
              <a:t>Breast radiotherapy management after COVID diagnosis during treatment; a case report.</a:t>
            </a:r>
            <a:endParaRPr lang="en-ZA" sz="8800" b="1" dirty="0" err="1">
              <a:solidFill>
                <a:srgbClr val="00206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9C49731B-B724-41B5-B503-F37CEAD55EAE}"/>
              </a:ext>
            </a:extLst>
          </p:cNvPr>
          <p:cNvSpPr txBox="1"/>
          <p:nvPr/>
        </p:nvSpPr>
        <p:spPr>
          <a:xfrm>
            <a:off x="3958689" y="4779198"/>
            <a:ext cx="359738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6000" u="sng" dirty="0">
                <a:solidFill>
                  <a:srgbClr val="002060"/>
                </a:solidFill>
              </a:rPr>
              <a:t>S. Kibudde</a:t>
            </a:r>
            <a:r>
              <a:rPr lang="en-ZA" sz="6000" dirty="0">
                <a:solidFill>
                  <a:srgbClr val="002060"/>
                </a:solidFill>
              </a:rPr>
              <a:t>, A. </a:t>
            </a:r>
            <a:r>
              <a:rPr lang="en-ZA" sz="6000" dirty="0" err="1">
                <a:solidFill>
                  <a:srgbClr val="002060"/>
                </a:solidFill>
              </a:rPr>
              <a:t>Kavuma</a:t>
            </a:r>
            <a:r>
              <a:rPr lang="en-ZA" sz="6000" dirty="0">
                <a:solidFill>
                  <a:srgbClr val="002060"/>
                </a:solidFill>
              </a:rPr>
              <a:t>, A. Kaggwa, D. </a:t>
            </a:r>
            <a:r>
              <a:rPr lang="en-ZA" sz="6000" dirty="0" err="1">
                <a:solidFill>
                  <a:srgbClr val="002060"/>
                </a:solidFill>
              </a:rPr>
              <a:t>Kanyike</a:t>
            </a:r>
            <a:r>
              <a:rPr lang="en-ZA" sz="6000" dirty="0">
                <a:solidFill>
                  <a:srgbClr val="002060"/>
                </a:solidFill>
              </a:rPr>
              <a:t>, and J. Orem. - Department of Radiotherapy, Uganda Cancer Institute</a:t>
            </a:r>
          </a:p>
        </p:txBody>
      </p:sp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</p:sld>
</file>

<file path=ppt/theme/theme1.xml><?xml version="1.0" encoding="utf-8"?>
<a:theme xmlns:a="http://schemas.openxmlformats.org/drawingml/2006/main" name="Medical Poster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mbria-Calibri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55A68E73-61CB-4542-8C48-DCBB2482A3D5}" vid="{6A3CA63D-1E3C-4681-8668-89277FEB3FEB}"/>
    </a:ext>
  </a:extLst>
</a:theme>
</file>

<file path=ppt/theme/theme2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421</Words>
  <Application>Microsoft Office PowerPoint</Application>
  <PresentationFormat>Custom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Medical Poster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Exhibition Template</dc:title>
  <dc:creator>Palliative Care Network</dc:creator>
  <cp:keywords>PCN Poster Template</cp:keywords>
  <cp:lastModifiedBy>HP</cp:lastModifiedBy>
  <cp:revision>20</cp:revision>
  <dcterms:created xsi:type="dcterms:W3CDTF">2013-12-03T00:45:10Z</dcterms:created>
  <dcterms:modified xsi:type="dcterms:W3CDTF">2021-09-23T04:22:16Z</dcterms:modified>
</cp:coreProperties>
</file>